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2"/>
  </p:notesMasterIdLst>
  <p:handoutMasterIdLst>
    <p:handoutMasterId r:id="rId33"/>
  </p:handoutMasterIdLst>
  <p:sldIdLst>
    <p:sldId id="256" r:id="rId6"/>
    <p:sldId id="322" r:id="rId7"/>
    <p:sldId id="347" r:id="rId8"/>
    <p:sldId id="359" r:id="rId9"/>
    <p:sldId id="348" r:id="rId10"/>
    <p:sldId id="338" r:id="rId11"/>
    <p:sldId id="339" r:id="rId12"/>
    <p:sldId id="349" r:id="rId13"/>
    <p:sldId id="350" r:id="rId14"/>
    <p:sldId id="355" r:id="rId15"/>
    <p:sldId id="356" r:id="rId16"/>
    <p:sldId id="351" r:id="rId17"/>
    <p:sldId id="352" r:id="rId18"/>
    <p:sldId id="353" r:id="rId19"/>
    <p:sldId id="354" r:id="rId20"/>
    <p:sldId id="342" r:id="rId21"/>
    <p:sldId id="343" r:id="rId22"/>
    <p:sldId id="360" r:id="rId23"/>
    <p:sldId id="323" r:id="rId24"/>
    <p:sldId id="328" r:id="rId25"/>
    <p:sldId id="329" r:id="rId26"/>
    <p:sldId id="358" r:id="rId27"/>
    <p:sldId id="357" r:id="rId28"/>
    <p:sldId id="327" r:id="rId29"/>
    <p:sldId id="346" r:id="rId30"/>
    <p:sldId id="257" r:id="rId3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Tears" TargetMode="External"/><Relationship Id="rId13" Type="http://schemas.openxmlformats.org/officeDocument/2006/relationships/hyperlink" Target="https://en.wikipedia.org/wiki/Gastrointestinal_tract" TargetMode="External"/><Relationship Id="rId3" Type="http://schemas.openxmlformats.org/officeDocument/2006/relationships/hyperlink" Target="https://en.wikipedia.org/wiki/Fight_or_flight_response" TargetMode="External"/><Relationship Id="rId7" Type="http://schemas.openxmlformats.org/officeDocument/2006/relationships/hyperlink" Target="https://en.wikipedia.org/wiki/Salivation" TargetMode="External"/><Relationship Id="rId12" Type="http://schemas.openxmlformats.org/officeDocument/2006/relationships/hyperlink" Target="https://en.wikipedia.org/wiki/Neuro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xual_arousal" TargetMode="External"/><Relationship Id="rId11" Type="http://schemas.openxmlformats.org/officeDocument/2006/relationships/hyperlink" Target="https://en.wikipedia.org/wiki/Defecation" TargetMode="External"/><Relationship Id="rId5" Type="http://schemas.openxmlformats.org/officeDocument/2006/relationships/hyperlink" Target="https://en.wikipedia.org/wiki/Sympathetic_nervous_system#cite_note-brodal-4" TargetMode="External"/><Relationship Id="rId10" Type="http://schemas.openxmlformats.org/officeDocument/2006/relationships/hyperlink" Target="https://en.wikipedia.org/wiki/Digestion" TargetMode="External"/><Relationship Id="rId4" Type="http://schemas.openxmlformats.org/officeDocument/2006/relationships/hyperlink" Target="https://en.wikipedia.org/wiki/Homeostasis" TargetMode="External"/><Relationship Id="rId9" Type="http://schemas.openxmlformats.org/officeDocument/2006/relationships/hyperlink" Target="https://en.wikipedia.org/wiki/Urin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a:t>
            </a:r>
            <a:r>
              <a:rPr lang="en-US" b="0" i="0" dirty="0">
                <a:solidFill>
                  <a:srgbClr val="353740"/>
                </a:solidFill>
                <a:effectLst/>
                <a:latin typeface="ColfaxAI"/>
              </a:rPr>
              <a:t>s the executive function that coordinates and controls other cognitive processes, such as memory, attention, and problem-solving. It is responsible for the planning and execution of tasks, the ability to switch between tasks, the ability to monitor performance, inhibit inappropriate responses, and regulate emotions.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08315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82708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Reinforcement Learning is learning what to do and how to map situations to actions. The end result is to maximize the numerical reward signal. The learner is not told which action to take, but instead must discover which action will yield the maximum reward. </a:t>
            </a:r>
            <a:endParaRPr lang="en-NL"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1038334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53740"/>
                </a:solidFill>
                <a:effectLst/>
                <a:latin typeface="ColfaxAI"/>
              </a:rPr>
              <a:t>Information gain is the process of learning from new information or experiences. It is a fundamental aspect of cognition, as it allows us to acquire new knowledge, revise existing beliefs and make decisions more effectively. Information gain occurs when new facts or concepts are added to existing knowledge, resulting in a better understanding of a particular situation or subject.</a:t>
            </a:r>
            <a:r>
              <a:rPr lang="en-US" b="1" i="0" dirty="0">
                <a:solidFill>
                  <a:srgbClr val="353740"/>
                </a:solidFill>
                <a:effectLst/>
                <a:latin typeface="ColfaxAI"/>
              </a:rPr>
              <a:t> </a:t>
            </a:r>
            <a:r>
              <a:rPr lang="en-US" b="0" i="0" dirty="0">
                <a:solidFill>
                  <a:srgbClr val="353740"/>
                </a:solidFill>
                <a:effectLst/>
                <a:latin typeface="ColfaxAI"/>
              </a:rPr>
              <a:t>Information gain can be measured by the amount of new knowledge or understanding that a person is able to acquire during their active sampling process.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351380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autonomic nervous system functions to regulate the body's unconscious actions. The sympathetic nervous system's primary process is to stimulate the body's </a:t>
            </a:r>
            <a:r>
              <a:rPr lang="en-US" b="0" i="0" u="none" strike="noStrike" dirty="0">
                <a:solidFill>
                  <a:srgbClr val="0645AD"/>
                </a:solidFill>
                <a:effectLst/>
                <a:latin typeface="Arial" panose="020B0604020202020204" pitchFamily="34" charset="0"/>
                <a:hlinkClick r:id="rId3" tooltip="Fight or flight response"/>
              </a:rPr>
              <a:t>fight or flight response</a:t>
            </a:r>
            <a:r>
              <a:rPr lang="en-US" b="0" i="0" dirty="0">
                <a:solidFill>
                  <a:srgbClr val="202122"/>
                </a:solidFill>
                <a:effectLst/>
                <a:latin typeface="Arial" panose="020B0604020202020204" pitchFamily="34" charset="0"/>
              </a:rPr>
              <a:t>. It is, however, constantly active at a basic level to maintain </a:t>
            </a:r>
            <a:r>
              <a:rPr lang="en-US" b="0" i="0" u="none" strike="noStrike" dirty="0">
                <a:solidFill>
                  <a:srgbClr val="0645AD"/>
                </a:solidFill>
                <a:effectLst/>
                <a:latin typeface="Arial" panose="020B0604020202020204" pitchFamily="34" charset="0"/>
                <a:hlinkClick r:id="rId4" tooltip="Homeostasis"/>
              </a:rPr>
              <a:t>homeostasis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5"/>
              </a:rPr>
              <a:t>[4]</a:t>
            </a:r>
            <a:r>
              <a:rPr lang="en-US" b="0" i="0" dirty="0">
                <a:solidFill>
                  <a:srgbClr val="202122"/>
                </a:solidFill>
                <a:effectLst/>
                <a:latin typeface="Arial" panose="020B0604020202020204" pitchFamily="34" charset="0"/>
              </a:rPr>
              <a:t> The sympathetic nervous system is described as being antagonistic to the parasympathetic nervous system which stimulates the body to "feed and breed" and to (then) "rest-and-</a:t>
            </a:r>
            <a:r>
              <a:rPr lang="en-US" b="0" i="0" dirty="0" err="1">
                <a:solidFill>
                  <a:srgbClr val="202122"/>
                </a:solidFill>
                <a:effectLst/>
                <a:latin typeface="Arial" panose="020B0604020202020204" pitchFamily="34" charset="0"/>
              </a:rPr>
              <a:t>digest“activities</a:t>
            </a:r>
            <a:r>
              <a:rPr lang="en-US" b="0" i="0" dirty="0">
                <a:solidFill>
                  <a:srgbClr val="202122"/>
                </a:solidFill>
                <a:effectLst/>
                <a:latin typeface="Arial" panose="020B0604020202020204" pitchFamily="34" charset="0"/>
              </a:rPr>
              <a:t> that occur when the body is at rest, especially after eating, including </a:t>
            </a:r>
            <a:r>
              <a:rPr lang="en-US" b="0" i="0" u="none" strike="noStrike" dirty="0">
                <a:solidFill>
                  <a:srgbClr val="0645AD"/>
                </a:solidFill>
                <a:effectLst/>
                <a:latin typeface="Arial" panose="020B0604020202020204" pitchFamily="34" charset="0"/>
                <a:hlinkClick r:id="rId6" tooltip="Sexual arousal"/>
              </a:rPr>
              <a:t>sexual arousal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Salivation"/>
              </a:rPr>
              <a:t>salivation</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Tears"/>
              </a:rPr>
              <a:t>lacrimation</a:t>
            </a:r>
            <a:r>
              <a:rPr lang="en-US" b="0" i="0" dirty="0">
                <a:solidFill>
                  <a:srgbClr val="202122"/>
                </a:solidFill>
                <a:effectLst/>
                <a:latin typeface="Arial" panose="020B0604020202020204" pitchFamily="34" charset="0"/>
              </a:rPr>
              <a:t> (tears), </a:t>
            </a:r>
            <a:r>
              <a:rPr lang="en-US" b="0" i="0" u="none" strike="noStrike" dirty="0">
                <a:solidFill>
                  <a:srgbClr val="0645AD"/>
                </a:solidFill>
                <a:effectLst/>
                <a:latin typeface="Arial" panose="020B0604020202020204" pitchFamily="34" charset="0"/>
                <a:hlinkClick r:id="rId9" tooltip="Urination"/>
              </a:rPr>
              <a:t>urination</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0" tooltip="Digestion"/>
              </a:rPr>
              <a:t>digestion</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11" tooltip="Defecation"/>
              </a:rPr>
              <a:t>defecation</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Consists of a mesh-like system of </a:t>
            </a:r>
            <a:r>
              <a:rPr lang="en-US" b="0" i="0" u="none" strike="noStrike" dirty="0">
                <a:solidFill>
                  <a:srgbClr val="0645AD"/>
                </a:solidFill>
                <a:effectLst/>
                <a:latin typeface="Arial" panose="020B0604020202020204" pitchFamily="34" charset="0"/>
                <a:hlinkClick r:id="rId12" tooltip="Neuron"/>
              </a:rPr>
              <a:t>neurons</a:t>
            </a:r>
            <a:r>
              <a:rPr lang="en-US" b="0" i="0" dirty="0">
                <a:solidFill>
                  <a:srgbClr val="202122"/>
                </a:solidFill>
                <a:effectLst/>
                <a:latin typeface="Arial" panose="020B0604020202020204" pitchFamily="34" charset="0"/>
              </a:rPr>
              <a:t> that governs the function of the </a:t>
            </a:r>
            <a:r>
              <a:rPr lang="en-US" b="0" i="0" u="none" strike="noStrike" dirty="0">
                <a:solidFill>
                  <a:srgbClr val="0645AD"/>
                </a:solidFill>
                <a:effectLst/>
                <a:latin typeface="Arial" panose="020B0604020202020204" pitchFamily="34" charset="0"/>
                <a:hlinkClick r:id="rId13" tooltip="Gastrointestinal tract"/>
              </a:rPr>
              <a:t>gastrointestinal tract</a:t>
            </a:r>
            <a:r>
              <a:rPr lang="en-US" b="0" i="0" u="none" strike="noStrike" dirty="0">
                <a:solidFill>
                  <a:srgbClr val="202122"/>
                </a:solidFill>
                <a:effectLst/>
                <a:latin typeface="Arial" panose="020B0604020202020204" pitchFamily="34" charset="0"/>
              </a:rPr>
              <a:t>; which is a contested </a:t>
            </a:r>
            <a:r>
              <a:rPr lang="en-US" b="0" i="0" u="none" strike="noStrike" dirty="0" err="1">
                <a:solidFill>
                  <a:srgbClr val="202122"/>
                </a:solidFill>
                <a:effectLst/>
                <a:latin typeface="Arial" panose="020B0604020202020204" pitchFamily="34" charset="0"/>
              </a:rPr>
              <a:t>devision</a:t>
            </a:r>
            <a:r>
              <a:rPr lang="en-US" b="0" i="0" u="none" strike="noStrike" dirty="0">
                <a:solidFill>
                  <a:srgbClr val="202122"/>
                </a:solidFill>
                <a:effectLst/>
                <a:latin typeface="Arial" panose="020B0604020202020204" pitchFamily="34" charset="0"/>
              </a:rPr>
              <a:t>; but humans like to categorize. Consider it the body of the </a:t>
            </a:r>
            <a:r>
              <a:rPr lang="en-US" b="0" i="0" u="none" strike="noStrike" dirty="0" err="1">
                <a:solidFill>
                  <a:srgbClr val="202122"/>
                </a:solidFill>
                <a:effectLst/>
                <a:latin typeface="Arial" panose="020B0604020202020204" pitchFamily="34" charset="0"/>
              </a:rPr>
              <a:t>stomache</a:t>
            </a:r>
            <a:r>
              <a:rPr lang="en-US" b="0" i="0" u="none" strike="noStrike" dirty="0">
                <a:solidFill>
                  <a:srgbClr val="202122"/>
                </a:solidFill>
                <a:effectLst/>
                <a:latin typeface="Arial" panose="020B0604020202020204" pitchFamily="34" charset="0"/>
              </a:rPr>
              <a:t> </a:t>
            </a:r>
            <a:r>
              <a:rPr lang="en-US" b="0" i="0" u="none" strike="noStrike" dirty="0" err="1">
                <a:solidFill>
                  <a:srgbClr val="202122"/>
                </a:solidFill>
                <a:effectLst/>
                <a:latin typeface="Arial" panose="020B0604020202020204" pitchFamily="34" charset="0"/>
              </a:rPr>
              <a:t>haha</a:t>
            </a:r>
            <a:r>
              <a:rPr lang="en-US" b="0" i="0" u="none" strike="noStrike" dirty="0">
                <a:solidFill>
                  <a:srgbClr val="2021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25</a:t>
            </a:fld>
            <a:endParaRPr lang="nl-NL"/>
          </a:p>
        </p:txBody>
      </p:sp>
    </p:spTree>
    <p:extLst>
      <p:ext uri="{BB962C8B-B14F-4D97-AF65-F5344CB8AC3E}">
        <p14:creationId xmlns:p14="http://schemas.microsoft.com/office/powerpoint/2010/main" val="4060282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14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14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7.xml"/><Relationship Id="rId1" Type="http://schemas.openxmlformats.org/officeDocument/2006/relationships/video" Target="https://www.youtube.com/embed/sxwn1w7MJvk?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7.xml"/><Relationship Id="rId1" Type="http://schemas.openxmlformats.org/officeDocument/2006/relationships/video" Target="https://www.youtube.com/embed/9TDjifpGj-k?feature=oembed" TargetMode="External"/><Relationship Id="rId5" Type="http://schemas.openxmlformats.org/officeDocument/2006/relationships/hyperlink" Target="https://link.springer.com/chapter/10.1007/978-3-642-27645-3_11" TargetMode="External"/><Relationship Id="rId4" Type="http://schemas.openxmlformats.org/officeDocument/2006/relationships/hyperlink" Target="https://youtu.be/oZCskBpHWy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28707-50FF-E119-F291-DC10FE84BE58}"/>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E3E1EB9B-97BE-2644-1258-48069118BA13}"/>
              </a:ext>
            </a:extLst>
          </p:cNvPr>
          <p:cNvSpPr>
            <a:spLocks noGrp="1"/>
          </p:cNvSpPr>
          <p:nvPr>
            <p:ph sz="quarter" idx="15"/>
          </p:nvPr>
        </p:nvSpPr>
        <p:spPr/>
        <p:txBody>
          <a:bodyPr/>
          <a:lstStyle/>
          <a:p>
            <a:r>
              <a:rPr lang="en-US" dirty="0"/>
              <a:t>Two fundamental computational challenges that the brain faces: what am I perceiving?</a:t>
            </a:r>
          </a:p>
          <a:p>
            <a:endParaRPr lang="en-US" dirty="0"/>
          </a:p>
          <a:p>
            <a:pPr marL="800100" lvl="1" indent="-457200">
              <a:buFont typeface="+mj-lt"/>
              <a:buAutoNum type="arabicPeriod"/>
            </a:pPr>
            <a:r>
              <a:rPr lang="en-US" b="1" dirty="0"/>
              <a:t>Causal inference problem</a:t>
            </a:r>
            <a:r>
              <a:rPr lang="en-US" dirty="0"/>
              <a:t>: Do signals come from common sources and should they thus be integrated? </a:t>
            </a:r>
          </a:p>
          <a:p>
            <a:pPr lvl="2" indent="-342900"/>
            <a:r>
              <a:rPr lang="en-US" dirty="0"/>
              <a:t>E.g. Bayesian causal inference</a:t>
            </a:r>
          </a:p>
          <a:p>
            <a:pPr marL="800100" lvl="1" indent="-457200">
              <a:buFont typeface="+mj-lt"/>
              <a:buAutoNum type="arabicPeriod"/>
            </a:pPr>
            <a:r>
              <a:rPr lang="en-US" b="1" dirty="0"/>
              <a:t>Perceptual inference problem: </a:t>
            </a:r>
            <a:r>
              <a:rPr lang="en-US" dirty="0"/>
              <a:t>Assuming a common signal source, what is the relative reliability of each </a:t>
            </a:r>
            <a:r>
              <a:rPr lang="en-US" dirty="0" err="1"/>
              <a:t>unisensory</a:t>
            </a:r>
            <a:r>
              <a:rPr lang="en-US" dirty="0"/>
              <a:t> feature? (think of visual and auditory cues to specific phonemes)</a:t>
            </a:r>
          </a:p>
          <a:p>
            <a:pPr lvl="2" indent="-342900"/>
            <a:r>
              <a:rPr lang="en-US" dirty="0"/>
              <a:t>E.g. Rubber hand illusion</a:t>
            </a:r>
          </a:p>
          <a:p>
            <a:pPr lvl="2" indent="-342900"/>
            <a:endParaRPr lang="en-US" dirty="0"/>
          </a:p>
          <a:p>
            <a:pPr lvl="2" indent="-342900"/>
            <a:endParaRPr lang="en-US" dirty="0"/>
          </a:p>
        </p:txBody>
      </p:sp>
      <p:sp>
        <p:nvSpPr>
          <p:cNvPr id="4" name="Title 3">
            <a:extLst>
              <a:ext uri="{FF2B5EF4-FFF2-40B4-BE49-F238E27FC236}">
                <a16:creationId xmlns:a16="http://schemas.microsoft.com/office/drawing/2014/main" id="{66982010-BE01-5DE5-BD5B-5FDF8F54335F}"/>
              </a:ext>
            </a:extLst>
          </p:cNvPr>
          <p:cNvSpPr>
            <a:spLocks noGrp="1"/>
          </p:cNvSpPr>
          <p:nvPr>
            <p:ph type="title"/>
          </p:nvPr>
        </p:nvSpPr>
        <p:spPr/>
        <p:txBody>
          <a:bodyPr/>
          <a:lstStyle/>
          <a:p>
            <a:r>
              <a:rPr lang="en-US" dirty="0"/>
              <a:t>Multisensory Challenges</a:t>
            </a:r>
          </a:p>
        </p:txBody>
      </p:sp>
      <p:sp>
        <p:nvSpPr>
          <p:cNvPr id="5" name="Content Placeholder 2">
            <a:extLst>
              <a:ext uri="{FF2B5EF4-FFF2-40B4-BE49-F238E27FC236}">
                <a16:creationId xmlns:a16="http://schemas.microsoft.com/office/drawing/2014/main" id="{7F4F92D9-FE63-9984-7637-1A7384E39C86}"/>
              </a:ext>
            </a:extLst>
          </p:cNvPr>
          <p:cNvSpPr txBox="1">
            <a:spLocks/>
          </p:cNvSpPr>
          <p:nvPr/>
        </p:nvSpPr>
        <p:spPr>
          <a:xfrm>
            <a:off x="9202488" y="5298930"/>
            <a:ext cx="2853388" cy="654870"/>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Gottlieb, 2018</a:t>
            </a:r>
            <a:endParaRPr lang="en-US" dirty="0"/>
          </a:p>
        </p:txBody>
      </p:sp>
    </p:spTree>
    <p:extLst>
      <p:ext uri="{BB962C8B-B14F-4D97-AF65-F5344CB8AC3E}">
        <p14:creationId xmlns:p14="http://schemas.microsoft.com/office/powerpoint/2010/main" val="32341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2F781-F348-81E3-9154-603DA53CDEF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EE7464C7-9EE4-1192-AC53-AFE003EC0409}"/>
              </a:ext>
            </a:extLst>
          </p:cNvPr>
          <p:cNvSpPr>
            <a:spLocks noGrp="1"/>
          </p:cNvSpPr>
          <p:nvPr>
            <p:ph type="title"/>
          </p:nvPr>
        </p:nvSpPr>
        <p:spPr/>
        <p:txBody>
          <a:bodyPr/>
          <a:lstStyle/>
          <a:p>
            <a:r>
              <a:rPr lang="en-US" dirty="0"/>
              <a:t>Rubber Hand Illusion</a:t>
            </a:r>
          </a:p>
        </p:txBody>
      </p:sp>
      <p:pic>
        <p:nvPicPr>
          <p:cNvPr id="5" name="Online Media 4" title="The Rubber Hand Illusion - Horizon: Is Seeing Believing? - BBC Two">
            <a:hlinkClick r:id="" action="ppaction://media"/>
            <a:extLst>
              <a:ext uri="{FF2B5EF4-FFF2-40B4-BE49-F238E27FC236}">
                <a16:creationId xmlns:a16="http://schemas.microsoft.com/office/drawing/2014/main" id="{375F08FE-FAAB-8105-70A1-4438807F093C}"/>
              </a:ext>
            </a:extLst>
          </p:cNvPr>
          <p:cNvPicPr>
            <a:picLocks noRot="1" noChangeAspect="1"/>
          </p:cNvPicPr>
          <p:nvPr>
            <a:videoFile r:link="rId1"/>
          </p:nvPr>
        </p:nvPicPr>
        <p:blipFill>
          <a:blip r:embed="rId3"/>
          <a:stretch>
            <a:fillRect/>
          </a:stretch>
        </p:blipFill>
        <p:spPr>
          <a:xfrm>
            <a:off x="1425852" y="1459699"/>
            <a:ext cx="8108765" cy="4581452"/>
          </a:xfrm>
          <a:prstGeom prst="rect">
            <a:avLst/>
          </a:prstGeom>
        </p:spPr>
      </p:pic>
    </p:spTree>
    <p:extLst>
      <p:ext uri="{BB962C8B-B14F-4D97-AF65-F5344CB8AC3E}">
        <p14:creationId xmlns:p14="http://schemas.microsoft.com/office/powerpoint/2010/main" val="38522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16967-EA1D-69AF-9932-522A19FCA190}"/>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AFD7B5E0-B521-4E78-BB0B-179EE4044344}"/>
              </a:ext>
            </a:extLst>
          </p:cNvPr>
          <p:cNvSpPr>
            <a:spLocks noGrp="1"/>
          </p:cNvSpPr>
          <p:nvPr>
            <p:ph sz="quarter" idx="15"/>
          </p:nvPr>
        </p:nvSpPr>
        <p:spPr/>
        <p:txBody>
          <a:bodyPr/>
          <a:lstStyle/>
          <a:p>
            <a:pPr marL="0" indent="0" defTabSz="443484">
              <a:spcBef>
                <a:spcPts val="500"/>
              </a:spcBef>
              <a:buNone/>
              <a:defRPr sz="2134"/>
            </a:pPr>
            <a:r>
              <a:rPr lang="en-US" dirty="0"/>
              <a:t>Essentially, perception is constantly asking; what is reality? Or better said, which possible version of reality is most probable?</a:t>
            </a:r>
            <a:endParaRPr lang="en-US" sz="2134" dirty="0"/>
          </a:p>
          <a:p>
            <a:pPr marL="0" indent="0" defTabSz="443484">
              <a:spcBef>
                <a:spcPts val="500"/>
              </a:spcBef>
              <a:buNone/>
              <a:defRPr sz="2134"/>
            </a:pPr>
            <a:endParaRPr lang="en-US" sz="2134" dirty="0"/>
          </a:p>
          <a:p>
            <a:pPr marL="0" indent="0" defTabSz="443484">
              <a:spcBef>
                <a:spcPts val="500"/>
              </a:spcBef>
              <a:buNone/>
              <a:defRPr sz="2134"/>
            </a:pPr>
            <a:r>
              <a:rPr lang="en-US" sz="2134" dirty="0"/>
              <a:t>Our senses can deceive us!</a:t>
            </a:r>
          </a:p>
          <a:p>
            <a:pPr marL="0" indent="0" defTabSz="443484">
              <a:spcBef>
                <a:spcPts val="500"/>
              </a:spcBef>
              <a:buNone/>
              <a:defRPr sz="2134"/>
            </a:pPr>
            <a:endParaRPr lang="en-US" sz="2134" dirty="0"/>
          </a:p>
          <a:p>
            <a:pPr marL="332613" indent="-332613" defTabSz="443484">
              <a:spcBef>
                <a:spcPts val="500"/>
              </a:spcBef>
              <a:defRPr sz="2134"/>
            </a:pPr>
            <a:r>
              <a:rPr lang="en-US" sz="2134" dirty="0"/>
              <a:t>Drawing without replacement (reducing the set of possible outcomes)</a:t>
            </a:r>
          </a:p>
          <a:p>
            <a:pPr marL="732663" lvl="1" indent="-332613" defTabSz="443484">
              <a:spcBef>
                <a:spcPts val="500"/>
              </a:spcBef>
              <a:defRPr sz="2134"/>
            </a:pPr>
            <a:r>
              <a:rPr lang="en-US" sz="2134" dirty="0"/>
              <a:t>P(A|B) – probability of event A assuming B</a:t>
            </a:r>
          </a:p>
          <a:p>
            <a:pPr marL="732663" lvl="1" indent="-332613" defTabSz="443484">
              <a:spcBef>
                <a:spcPts val="500"/>
              </a:spcBef>
              <a:defRPr sz="2134"/>
            </a:pPr>
            <a:r>
              <a:rPr lang="en-US" sz="2134" dirty="0"/>
              <a:t>In general: P(A|B) ≠ P(A)</a:t>
            </a:r>
          </a:p>
          <a:p>
            <a:endParaRPr lang="en-US" dirty="0"/>
          </a:p>
        </p:txBody>
      </p:sp>
      <p:sp>
        <p:nvSpPr>
          <p:cNvPr id="4" name="Title 3">
            <a:extLst>
              <a:ext uri="{FF2B5EF4-FFF2-40B4-BE49-F238E27FC236}">
                <a16:creationId xmlns:a16="http://schemas.microsoft.com/office/drawing/2014/main" id="{709E1BD8-4CAD-38EB-6E3A-DD60CCF85AAA}"/>
              </a:ext>
            </a:extLst>
          </p:cNvPr>
          <p:cNvSpPr>
            <a:spLocks noGrp="1"/>
          </p:cNvSpPr>
          <p:nvPr>
            <p:ph type="title"/>
          </p:nvPr>
        </p:nvSpPr>
        <p:spPr/>
        <p:txBody>
          <a:bodyPr/>
          <a:lstStyle/>
          <a:p>
            <a:r>
              <a:rPr lang="en-US" dirty="0"/>
              <a:t>Conditional Probabilities</a:t>
            </a:r>
          </a:p>
        </p:txBody>
      </p:sp>
    </p:spTree>
    <p:extLst>
      <p:ext uri="{BB962C8B-B14F-4D97-AF65-F5344CB8AC3E}">
        <p14:creationId xmlns:p14="http://schemas.microsoft.com/office/powerpoint/2010/main" val="311772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30BEB-616C-574E-E0DA-4246C7C49878}"/>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4" name="Title 3">
            <a:extLst>
              <a:ext uri="{FF2B5EF4-FFF2-40B4-BE49-F238E27FC236}">
                <a16:creationId xmlns:a16="http://schemas.microsoft.com/office/drawing/2014/main" id="{48270A68-63D3-228A-BC3F-C95AF44639E8}"/>
              </a:ext>
            </a:extLst>
          </p:cNvPr>
          <p:cNvSpPr>
            <a:spLocks noGrp="1"/>
          </p:cNvSpPr>
          <p:nvPr>
            <p:ph type="title"/>
          </p:nvPr>
        </p:nvSpPr>
        <p:spPr/>
        <p:txBody>
          <a:bodyPr/>
          <a:lstStyle/>
          <a:p>
            <a:r>
              <a:rPr lang="en-US" dirty="0"/>
              <a:t>Conditional Probabilities</a:t>
            </a:r>
          </a:p>
        </p:txBody>
      </p:sp>
      <p:sp>
        <p:nvSpPr>
          <p:cNvPr id="5" name="Shape 497">
            <a:extLst>
              <a:ext uri="{FF2B5EF4-FFF2-40B4-BE49-F238E27FC236}">
                <a16:creationId xmlns:a16="http://schemas.microsoft.com/office/drawing/2014/main" id="{074854BB-31D3-82D5-197A-11BBAE4DB8C9}"/>
              </a:ext>
            </a:extLst>
          </p:cNvPr>
          <p:cNvSpPr txBox="1">
            <a:spLocks/>
          </p:cNvSpPr>
          <p:nvPr/>
        </p:nvSpPr>
        <p:spPr bwMode="auto">
          <a:xfrm>
            <a:off x="1981200" y="1008055"/>
            <a:ext cx="8229600" cy="4025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1pPr>
            <a:lvl2pPr marL="742950" indent="-285750" algn="l" defTabSz="457200" rtl="0" eaLnBrk="1" fontAlgn="base" hangingPunct="1">
              <a:spcBef>
                <a:spcPct val="20000"/>
              </a:spcBef>
              <a:spcAft>
                <a:spcPts val="600"/>
              </a:spcAft>
              <a:buFont typeface="Arial"/>
              <a:buChar char="•"/>
              <a:defRPr sz="2000" kern="1200">
                <a:solidFill>
                  <a:schemeClr val="tx2"/>
                </a:solidFill>
                <a:latin typeface="Arial" pitchFamily="34" charset="0"/>
                <a:ea typeface="ヒラギノ角ゴ Pro W3" pitchFamily="-109" charset="-128"/>
                <a:cs typeface="Arial" pitchFamily="34" charset="0"/>
              </a:defRPr>
            </a:lvl2pPr>
            <a:lvl3pPr marL="1143000" indent="-2286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3pPr>
            <a:lvl4pPr marL="1600200" indent="-228600" algn="l" defTabSz="457200" rtl="0" eaLnBrk="1" fontAlgn="base" hangingPunct="1">
              <a:spcBef>
                <a:spcPct val="20000"/>
              </a:spcBef>
              <a:spcAft>
                <a:spcPct val="0"/>
              </a:spcAft>
              <a:buFont typeface="Arial" charset="0"/>
              <a:buChar char="–"/>
              <a:defRPr kern="1200">
                <a:solidFill>
                  <a:srgbClr val="003366"/>
                </a:solidFill>
                <a:latin typeface="ScalaSans"/>
                <a:ea typeface="ＭＳ Ｐゴシック" charset="0"/>
                <a:cs typeface="ScalaSans"/>
              </a:defRPr>
            </a:lvl4pPr>
            <a:lvl5pPr marL="2057400" indent="-228600" algn="l" defTabSz="457200" rtl="0" eaLnBrk="1" fontAlgn="base" hangingPunct="1">
              <a:spcBef>
                <a:spcPct val="20000"/>
              </a:spcBef>
              <a:spcAft>
                <a:spcPct val="0"/>
              </a:spcAft>
              <a:buFont typeface="Arial" charset="0"/>
              <a:buChar char="»"/>
              <a:defRPr kern="1200">
                <a:solidFill>
                  <a:srgbClr val="003366"/>
                </a:solidFill>
                <a:latin typeface="ScalaSans"/>
                <a:ea typeface="ScalaSans" charset="0"/>
                <a:cs typeface="Scala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32663" lvl="1" indent="-332613" defTabSz="443484">
              <a:spcBef>
                <a:spcPts val="500"/>
              </a:spcBef>
              <a:defRPr sz="2134"/>
            </a:pPr>
            <a:r>
              <a:rPr lang="en-US" sz="2134" dirty="0"/>
              <a:t>Bayesian inference: update probabilities as new information becomes available</a:t>
            </a:r>
          </a:p>
          <a:p>
            <a:pPr marL="332613" indent="-332613" defTabSz="443484">
              <a:spcBef>
                <a:spcPts val="500"/>
              </a:spcBef>
              <a:defRPr sz="2134"/>
            </a:pPr>
            <a:endParaRPr lang="en-US" sz="2134" b="1" dirty="0"/>
          </a:p>
          <a:p>
            <a:pPr marL="400050" lvl="1" indent="0" defTabSz="443484">
              <a:spcBef>
                <a:spcPts val="500"/>
              </a:spcBef>
              <a:buNone/>
              <a:defRPr sz="2134"/>
            </a:pPr>
            <a:r>
              <a:rPr lang="en-US" sz="2134" b="1" dirty="0"/>
              <a:t>Bayes’ Theorem:</a:t>
            </a:r>
          </a:p>
          <a:p>
            <a:pPr marL="800100" lvl="2" indent="0" defTabSz="443484">
              <a:spcBef>
                <a:spcPts val="500"/>
              </a:spcBef>
              <a:buNone/>
              <a:defRPr sz="2134"/>
            </a:pPr>
            <a:r>
              <a:rPr lang="en-US" sz="2134" b="1" dirty="0"/>
              <a:t>	</a:t>
            </a:r>
          </a:p>
          <a:p>
            <a:pPr marL="800100" lvl="2" indent="0" defTabSz="443484">
              <a:lnSpc>
                <a:spcPct val="50000"/>
              </a:lnSpc>
              <a:spcBef>
                <a:spcPts val="500"/>
              </a:spcBef>
              <a:buNone/>
              <a:defRPr sz="2134"/>
            </a:pPr>
            <a:r>
              <a:rPr lang="en-US" sz="2134" b="1" dirty="0"/>
              <a:t>					P(B|A) </a:t>
            </a:r>
            <a:r>
              <a:rPr lang="en-US" sz="2134" b="1" dirty="0">
                <a:latin typeface="Wingdings"/>
                <a:ea typeface="Wingdings"/>
                <a:cs typeface="Wingdings"/>
                <a:sym typeface="Wingdings"/>
              </a:rPr>
              <a:t></a:t>
            </a:r>
            <a:r>
              <a:rPr lang="en-US" sz="2134" b="1" dirty="0">
                <a:sym typeface="Wingdings"/>
              </a:rPr>
              <a:t> P(A)</a:t>
            </a:r>
          </a:p>
          <a:p>
            <a:pPr marL="800100" lvl="2" indent="0" defTabSz="443484">
              <a:lnSpc>
                <a:spcPct val="150000"/>
              </a:lnSpc>
              <a:spcBef>
                <a:spcPts val="500"/>
              </a:spcBef>
              <a:buNone/>
              <a:defRPr sz="2134"/>
            </a:pPr>
            <a:r>
              <a:rPr lang="en-US" sz="2134" b="1" dirty="0"/>
              <a:t>P(A|B) =      ________________</a:t>
            </a:r>
          </a:p>
          <a:p>
            <a:pPr marL="800100" lvl="2" indent="0" defTabSz="443484">
              <a:lnSpc>
                <a:spcPct val="150000"/>
              </a:lnSpc>
              <a:spcBef>
                <a:spcPts val="500"/>
              </a:spcBef>
              <a:buNone/>
              <a:defRPr sz="2134"/>
            </a:pPr>
            <a:r>
              <a:rPr lang="en-US" sz="2134" b="1" dirty="0"/>
              <a:t>						P(B)</a:t>
            </a:r>
          </a:p>
        </p:txBody>
      </p:sp>
      <p:cxnSp>
        <p:nvCxnSpPr>
          <p:cNvPr id="6" name="Straight Arrow Connector 5">
            <a:extLst>
              <a:ext uri="{FF2B5EF4-FFF2-40B4-BE49-F238E27FC236}">
                <a16:creationId xmlns:a16="http://schemas.microsoft.com/office/drawing/2014/main" id="{507984E4-5E58-2851-4F63-340D15676BE7}"/>
              </a:ext>
            </a:extLst>
          </p:cNvPr>
          <p:cNvCxnSpPr/>
          <p:nvPr/>
        </p:nvCxnSpPr>
        <p:spPr>
          <a:xfrm flipV="1">
            <a:off x="2422043" y="4150599"/>
            <a:ext cx="872384" cy="600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E712074-F6AC-50BA-F575-109A6012E7B6}"/>
              </a:ext>
            </a:extLst>
          </p:cNvPr>
          <p:cNvCxnSpPr/>
          <p:nvPr/>
        </p:nvCxnSpPr>
        <p:spPr>
          <a:xfrm flipH="1" flipV="1">
            <a:off x="6556531" y="3457229"/>
            <a:ext cx="1175826" cy="693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76629D6-2E84-0C53-84A6-F2D957F7B09B}"/>
              </a:ext>
            </a:extLst>
          </p:cNvPr>
          <p:cNvSpPr txBox="1"/>
          <p:nvPr/>
        </p:nvSpPr>
        <p:spPr>
          <a:xfrm>
            <a:off x="7732357" y="4108999"/>
            <a:ext cx="2789308" cy="646331"/>
          </a:xfrm>
          <a:prstGeom prst="rect">
            <a:avLst/>
          </a:prstGeom>
          <a:noFill/>
        </p:spPr>
        <p:txBody>
          <a:bodyPr wrap="none" rtlCol="0">
            <a:spAutoFit/>
          </a:bodyPr>
          <a:lstStyle/>
          <a:p>
            <a:r>
              <a:rPr lang="en-US" i="1" dirty="0"/>
              <a:t>Prior</a:t>
            </a:r>
            <a:r>
              <a:rPr lang="en-US" dirty="0"/>
              <a:t> </a:t>
            </a:r>
            <a:r>
              <a:rPr lang="en-US" i="1" dirty="0"/>
              <a:t>probability</a:t>
            </a:r>
          </a:p>
          <a:p>
            <a:r>
              <a:rPr lang="en-US" dirty="0"/>
              <a:t>(A before we observed B)</a:t>
            </a:r>
          </a:p>
        </p:txBody>
      </p:sp>
      <p:cxnSp>
        <p:nvCxnSpPr>
          <p:cNvPr id="9" name="Straight Arrow Connector 8">
            <a:extLst>
              <a:ext uri="{FF2B5EF4-FFF2-40B4-BE49-F238E27FC236}">
                <a16:creationId xmlns:a16="http://schemas.microsoft.com/office/drawing/2014/main" id="{56D29F1C-A911-E8D5-64DD-9556F92DF86F}"/>
              </a:ext>
            </a:extLst>
          </p:cNvPr>
          <p:cNvCxnSpPr>
            <a:cxnSpLocks/>
          </p:cNvCxnSpPr>
          <p:nvPr/>
        </p:nvCxnSpPr>
        <p:spPr>
          <a:xfrm flipH="1" flipV="1">
            <a:off x="5380706" y="3609630"/>
            <a:ext cx="2351651" cy="1575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E938134-05A7-3835-E177-52E94CFF5354}"/>
              </a:ext>
            </a:extLst>
          </p:cNvPr>
          <p:cNvSpPr txBox="1"/>
          <p:nvPr/>
        </p:nvSpPr>
        <p:spPr>
          <a:xfrm>
            <a:off x="1981201" y="4802370"/>
            <a:ext cx="2607565" cy="646331"/>
          </a:xfrm>
          <a:prstGeom prst="rect">
            <a:avLst/>
          </a:prstGeom>
          <a:noFill/>
        </p:spPr>
        <p:txBody>
          <a:bodyPr wrap="none" rtlCol="0">
            <a:spAutoFit/>
          </a:bodyPr>
          <a:lstStyle/>
          <a:p>
            <a:r>
              <a:rPr lang="en-US" i="1" dirty="0"/>
              <a:t>Posterior probability</a:t>
            </a:r>
          </a:p>
          <a:p>
            <a:r>
              <a:rPr lang="en-US" dirty="0"/>
              <a:t>(A after we observed B)</a:t>
            </a:r>
          </a:p>
        </p:txBody>
      </p:sp>
      <p:sp>
        <p:nvSpPr>
          <p:cNvPr id="11" name="TextBox 10">
            <a:extLst>
              <a:ext uri="{FF2B5EF4-FFF2-40B4-BE49-F238E27FC236}">
                <a16:creationId xmlns:a16="http://schemas.microsoft.com/office/drawing/2014/main" id="{288EB282-4ABA-45C1-C4AA-F58F4B0EA344}"/>
              </a:ext>
            </a:extLst>
          </p:cNvPr>
          <p:cNvSpPr txBox="1"/>
          <p:nvPr/>
        </p:nvSpPr>
        <p:spPr>
          <a:xfrm>
            <a:off x="4796257" y="5125535"/>
            <a:ext cx="1671161" cy="646331"/>
          </a:xfrm>
          <a:prstGeom prst="rect">
            <a:avLst/>
          </a:prstGeom>
          <a:noFill/>
        </p:spPr>
        <p:txBody>
          <a:bodyPr wrap="none" rtlCol="0">
            <a:spAutoFit/>
          </a:bodyPr>
          <a:lstStyle/>
          <a:p>
            <a:r>
              <a:rPr lang="en-US" i="1" dirty="0"/>
              <a:t>Probability</a:t>
            </a:r>
          </a:p>
          <a:p>
            <a:r>
              <a:rPr lang="en-US" dirty="0"/>
              <a:t>of observing B</a:t>
            </a:r>
          </a:p>
        </p:txBody>
      </p:sp>
      <p:cxnSp>
        <p:nvCxnSpPr>
          <p:cNvPr id="12" name="Straight Arrow Connector 11">
            <a:extLst>
              <a:ext uri="{FF2B5EF4-FFF2-40B4-BE49-F238E27FC236}">
                <a16:creationId xmlns:a16="http://schemas.microsoft.com/office/drawing/2014/main" id="{FC3423F1-A7F1-8B2E-DE14-8D332ABBA536}"/>
              </a:ext>
            </a:extLst>
          </p:cNvPr>
          <p:cNvCxnSpPr/>
          <p:nvPr/>
        </p:nvCxnSpPr>
        <p:spPr>
          <a:xfrm flipV="1">
            <a:off x="5380705" y="4778850"/>
            <a:ext cx="0" cy="346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42597E5-DFE7-46BF-2D51-519D3B8C4D3C}"/>
              </a:ext>
            </a:extLst>
          </p:cNvPr>
          <p:cNvSpPr txBox="1"/>
          <p:nvPr/>
        </p:nvSpPr>
        <p:spPr>
          <a:xfrm>
            <a:off x="7051867" y="5185595"/>
            <a:ext cx="2752918" cy="923330"/>
          </a:xfrm>
          <a:prstGeom prst="rect">
            <a:avLst/>
          </a:prstGeom>
          <a:noFill/>
        </p:spPr>
        <p:txBody>
          <a:bodyPr wrap="square" rtlCol="0">
            <a:spAutoFit/>
          </a:bodyPr>
          <a:lstStyle/>
          <a:p>
            <a:r>
              <a:rPr lang="en-US" i="1" dirty="0"/>
              <a:t>Probability</a:t>
            </a:r>
          </a:p>
          <a:p>
            <a:r>
              <a:rPr lang="en-US" dirty="0"/>
              <a:t>of observing B given A (likelihood)</a:t>
            </a:r>
          </a:p>
        </p:txBody>
      </p:sp>
    </p:spTree>
    <p:extLst>
      <p:ext uri="{BB962C8B-B14F-4D97-AF65-F5344CB8AC3E}">
        <p14:creationId xmlns:p14="http://schemas.microsoft.com/office/powerpoint/2010/main" val="336453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18AA4-90DD-78E0-4BB9-184035EDC80B}"/>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D96CB9A8-A340-ED32-7C9A-075254E640F4}"/>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EF49A91E-5D94-60FD-259C-F90ECE0A9D9F}"/>
              </a:ext>
            </a:extLst>
          </p:cNvPr>
          <p:cNvPicPr>
            <a:picLocks noChangeAspect="1"/>
          </p:cNvPicPr>
          <p:nvPr/>
        </p:nvPicPr>
        <p:blipFill>
          <a:blip r:embed="rId2"/>
          <a:stretch>
            <a:fillRect/>
          </a:stretch>
        </p:blipFill>
        <p:spPr>
          <a:xfrm>
            <a:off x="1538343" y="1139537"/>
            <a:ext cx="9144000" cy="4935488"/>
          </a:xfrm>
          <a:prstGeom prst="rect">
            <a:avLst/>
          </a:prstGeom>
        </p:spPr>
      </p:pic>
    </p:spTree>
    <p:extLst>
      <p:ext uri="{BB962C8B-B14F-4D97-AF65-F5344CB8AC3E}">
        <p14:creationId xmlns:p14="http://schemas.microsoft.com/office/powerpoint/2010/main" val="244527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50292-059E-9F40-2CEE-153096C036C4}"/>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A4F741A3-71B9-A5BB-F7D1-6530A999FCED}"/>
              </a:ext>
            </a:extLst>
          </p:cNvPr>
          <p:cNvSpPr>
            <a:spLocks noGrp="1"/>
          </p:cNvSpPr>
          <p:nvPr>
            <p:ph type="title"/>
          </p:nvPr>
        </p:nvSpPr>
        <p:spPr/>
        <p:txBody>
          <a:bodyPr/>
          <a:lstStyle/>
          <a:p>
            <a:r>
              <a:rPr lang="en-US" dirty="0"/>
              <a:t>Conditional </a:t>
            </a:r>
            <a:r>
              <a:rPr lang="en-US" dirty="0" err="1"/>
              <a:t>Probabilites</a:t>
            </a:r>
            <a:endParaRPr lang="en-US" dirty="0"/>
          </a:p>
        </p:txBody>
      </p:sp>
      <p:pic>
        <p:nvPicPr>
          <p:cNvPr id="5" name="Online Media 4" title="You Know I’m All About that Bayes: Crash Course Statistics #24">
            <a:hlinkClick r:id="" action="ppaction://media"/>
            <a:extLst>
              <a:ext uri="{FF2B5EF4-FFF2-40B4-BE49-F238E27FC236}">
                <a16:creationId xmlns:a16="http://schemas.microsoft.com/office/drawing/2014/main" id="{1716A3E0-3B26-5F14-9688-DC99D840C7FE}"/>
              </a:ext>
            </a:extLst>
          </p:cNvPr>
          <p:cNvPicPr>
            <a:picLocks noRot="1" noChangeAspect="1"/>
          </p:cNvPicPr>
          <p:nvPr>
            <a:videoFile r:link="rId1"/>
          </p:nvPr>
        </p:nvPicPr>
        <p:blipFill>
          <a:blip r:embed="rId3"/>
          <a:stretch>
            <a:fillRect/>
          </a:stretch>
        </p:blipFill>
        <p:spPr>
          <a:xfrm>
            <a:off x="1662545" y="1280161"/>
            <a:ext cx="8236710" cy="4653741"/>
          </a:xfrm>
          <a:prstGeom prst="rect">
            <a:avLst/>
          </a:prstGeom>
        </p:spPr>
      </p:pic>
      <p:sp>
        <p:nvSpPr>
          <p:cNvPr id="3" name="TextBox 2">
            <a:extLst>
              <a:ext uri="{FF2B5EF4-FFF2-40B4-BE49-F238E27FC236}">
                <a16:creationId xmlns:a16="http://schemas.microsoft.com/office/drawing/2014/main" id="{4A4A5C18-437A-B52F-B324-663CA3FBF4AB}"/>
              </a:ext>
            </a:extLst>
          </p:cNvPr>
          <p:cNvSpPr txBox="1"/>
          <p:nvPr/>
        </p:nvSpPr>
        <p:spPr>
          <a:xfrm>
            <a:off x="10280342" y="3429000"/>
            <a:ext cx="1677879" cy="2031325"/>
          </a:xfrm>
          <a:prstGeom prst="rect">
            <a:avLst/>
          </a:prstGeom>
          <a:noFill/>
        </p:spPr>
        <p:txBody>
          <a:bodyPr wrap="square" rtlCol="0">
            <a:spAutoFit/>
          </a:bodyPr>
          <a:lstStyle/>
          <a:p>
            <a:r>
              <a:rPr lang="en-US" dirty="0"/>
              <a:t>Nice examples, stop at 7:18’ish</a:t>
            </a:r>
          </a:p>
          <a:p>
            <a:endParaRPr lang="en-US" dirty="0"/>
          </a:p>
          <a:p>
            <a:r>
              <a:rPr lang="en-US" dirty="0">
                <a:hlinkClick r:id="rId4"/>
              </a:rPr>
              <a:t>Click for more on Bayes in ML!</a:t>
            </a:r>
            <a:endParaRPr lang="en-US" dirty="0"/>
          </a:p>
          <a:p>
            <a:endParaRPr lang="en-US" dirty="0"/>
          </a:p>
          <a:p>
            <a:r>
              <a:rPr lang="en-US" dirty="0">
                <a:hlinkClick r:id="rId5"/>
              </a:rPr>
              <a:t>Bayesian RL?</a:t>
            </a:r>
            <a:endParaRPr lang="en-US" dirty="0"/>
          </a:p>
        </p:txBody>
      </p:sp>
    </p:spTree>
    <p:extLst>
      <p:ext uri="{BB962C8B-B14F-4D97-AF65-F5344CB8AC3E}">
        <p14:creationId xmlns:p14="http://schemas.microsoft.com/office/powerpoint/2010/main" val="330141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pPr marL="0" indent="0">
              <a:buNone/>
            </a:pPr>
            <a:r>
              <a:rPr lang="nl-NL" b="1" dirty="0"/>
              <a:t>How </a:t>
            </a:r>
            <a:r>
              <a:rPr lang="nl-NL" b="1" dirty="0" err="1"/>
              <a:t>then</a:t>
            </a:r>
            <a:r>
              <a:rPr lang="nl-NL" b="1" dirty="0"/>
              <a:t> is information </a:t>
            </a:r>
            <a:r>
              <a:rPr lang="nl-NL" b="1" dirty="0" err="1"/>
              <a:t>computed</a:t>
            </a:r>
            <a:r>
              <a:rPr lang="nl-NL" b="1" dirty="0"/>
              <a:t> in </a:t>
            </a:r>
            <a:r>
              <a:rPr lang="nl-NL" b="1" dirty="0" err="1"/>
              <a:t>the</a:t>
            </a:r>
            <a:r>
              <a:rPr lang="nl-NL" b="1" dirty="0"/>
              <a:t> long-term memory?</a:t>
            </a:r>
          </a:p>
          <a:p>
            <a:pPr marL="0" indent="0">
              <a:buNone/>
            </a:pPr>
            <a:endParaRPr lang="nl-NL" b="1" dirty="0"/>
          </a:p>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p>
          <a:p>
            <a:pPr lvl="1"/>
            <a:r>
              <a:rPr lang="en-US" sz="2000" dirty="0"/>
              <a:t>More?</a:t>
            </a:r>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
        <p:nvSpPr>
          <p:cNvPr id="5" name="TextBox 4">
            <a:extLst>
              <a:ext uri="{FF2B5EF4-FFF2-40B4-BE49-F238E27FC236}">
                <a16:creationId xmlns:a16="http://schemas.microsoft.com/office/drawing/2014/main" id="{F280A78A-F5BD-75A0-6A4F-EE85E72C6D74}"/>
              </a:ext>
            </a:extLst>
          </p:cNvPr>
          <p:cNvSpPr txBox="1"/>
          <p:nvPr/>
        </p:nvSpPr>
        <p:spPr>
          <a:xfrm>
            <a:off x="4966854" y="6343196"/>
            <a:ext cx="2639291" cy="369332"/>
          </a:xfrm>
          <a:prstGeom prst="rect">
            <a:avLst/>
          </a:prstGeom>
          <a:noFill/>
        </p:spPr>
        <p:txBody>
          <a:bodyPr wrap="square" rtlCol="0">
            <a:spAutoFit/>
          </a:bodyPr>
          <a:lstStyle/>
          <a:p>
            <a:r>
              <a:rPr lang="en-US" dirty="0"/>
              <a:t>Cut at 5:50</a:t>
            </a:r>
          </a:p>
        </p:txBody>
      </p:sp>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 </a:t>
            </a:r>
            <a:r>
              <a:rPr lang="en-US" b="0" i="0" dirty="0">
                <a:solidFill>
                  <a:srgbClr val="3C454E"/>
                </a:solidFill>
                <a:effectLst/>
                <a:latin typeface="Lato" panose="020F0502020204030203" pitchFamily="34" charset="0"/>
              </a:rPr>
              <a:t>to make a decision and respond with a action</a:t>
            </a:r>
            <a:r>
              <a:rPr lang="en-GB" dirty="0"/>
              <a:t>.</a:t>
            </a:r>
            <a:endParaRPr lang="en-NL" dirty="0"/>
          </a:p>
          <a:p>
            <a:pPr marL="0" indent="0">
              <a:buNone/>
            </a:pPr>
            <a:r>
              <a:rPr lang="en-NL" dirty="0">
                <a:sym typeface="Wingdings" panose="05000000000000000000" pitchFamily="2" charset="2"/>
              </a:rPr>
              <a:t>	 feeds into our reinforcement learning algorithm &amp; symbolic AI and helps to 	optimize it</a:t>
            </a:r>
            <a:endParaRPr lang="en-US" dirty="0">
              <a:sym typeface="Wingdings" panose="05000000000000000000" pitchFamily="2" charset="2"/>
            </a:endParaRPr>
          </a:p>
          <a:p>
            <a:pPr marL="0" indent="0">
              <a:buNone/>
            </a:pPr>
            <a:r>
              <a:rPr lang="en-US" dirty="0">
                <a:sym typeface="Wingdings" panose="05000000000000000000" pitchFamily="2" charset="2"/>
              </a:rPr>
              <a:t>		 how we process input and take appropriate action on it</a:t>
            </a:r>
          </a:p>
          <a:p>
            <a:pPr marL="0" indent="0">
              <a:buNone/>
            </a:pPr>
            <a:r>
              <a:rPr lang="en-US" dirty="0">
                <a:sym typeface="Wingdings" panose="05000000000000000000" pitchFamily="2" charset="2"/>
              </a:rPr>
              <a:t>			 how we execute the bin-picking task</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US" dirty="0"/>
              <a:t>Maslow’s Hierarchy of needs </a:t>
            </a:r>
            <a:r>
              <a:rPr lang="en-US" dirty="0">
                <a:sym typeface="Wingdings" panose="05000000000000000000" pitchFamily="2" charset="2"/>
              </a:rPr>
              <a:t> metacognition is outside of course scope</a:t>
            </a:r>
            <a:endParaRPr lang="en-US" dirty="0"/>
          </a:p>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32" y="3393172"/>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7008395" y="3318628"/>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rotWithShape="1">
          <a:blip r:embed="rId3"/>
          <a:srcRect t="7741" b="-1"/>
          <a:stretch/>
        </p:blipFill>
        <p:spPr>
          <a:xfrm>
            <a:off x="1102664" y="2150919"/>
            <a:ext cx="10474617" cy="3919324"/>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
        <p:nvSpPr>
          <p:cNvPr id="3" name="TextBox 2">
            <a:extLst>
              <a:ext uri="{FF2B5EF4-FFF2-40B4-BE49-F238E27FC236}">
                <a16:creationId xmlns:a16="http://schemas.microsoft.com/office/drawing/2014/main" id="{E1B3CB5F-56EE-410F-6725-664FBBC573BA}"/>
              </a:ext>
            </a:extLst>
          </p:cNvPr>
          <p:cNvSpPr txBox="1"/>
          <p:nvPr/>
        </p:nvSpPr>
        <p:spPr>
          <a:xfrm>
            <a:off x="537882" y="1217386"/>
            <a:ext cx="11039399" cy="646331"/>
          </a:xfrm>
          <a:prstGeom prst="rect">
            <a:avLst/>
          </a:prstGeom>
          <a:noFill/>
        </p:spPr>
        <p:txBody>
          <a:bodyPr wrap="square" rtlCol="0">
            <a:spAutoFit/>
          </a:bodyPr>
          <a:lstStyle/>
          <a:p>
            <a:r>
              <a:rPr lang="en-US" dirty="0"/>
              <a:t>What happens in our cognitive and robotics model is located inside the agent bubble. However, these agent per definition interact with their environment. How are we going to incorporate the environment in our flowchart?</a:t>
            </a:r>
          </a:p>
        </p:txBody>
      </p:sp>
    </p:spTree>
    <p:extLst>
      <p:ext uri="{BB962C8B-B14F-4D97-AF65-F5344CB8AC3E}">
        <p14:creationId xmlns:p14="http://schemas.microsoft.com/office/powerpoint/2010/main" val="22534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5"/>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FCBB2-7211-5480-7B7D-C3F6E4C9B274}"/>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5B53DD95-8C13-862E-5267-A05C1C0FDAF2}"/>
              </a:ext>
            </a:extLst>
          </p:cNvPr>
          <p:cNvSpPr>
            <a:spLocks noGrp="1"/>
          </p:cNvSpPr>
          <p:nvPr>
            <p:ph type="body" sz="quarter" idx="16"/>
          </p:nvPr>
        </p:nvSpPr>
        <p:spPr>
          <a:xfrm>
            <a:off x="537882" y="1399342"/>
            <a:ext cx="6351190" cy="4459919"/>
          </a:xfrm>
        </p:spPr>
        <p:txBody>
          <a:bodyPr/>
          <a:lstStyle/>
          <a:p>
            <a:r>
              <a:rPr lang="en-US" dirty="0"/>
              <a:t>Now that we have established how we make a decision in a given situation, we can start taking actions to reach our goal.</a:t>
            </a:r>
          </a:p>
          <a:p>
            <a:pPr marL="457200" indent="-457200">
              <a:buFont typeface="Wingdings" panose="05000000000000000000" pitchFamily="2" charset="2"/>
              <a:buChar char="à"/>
            </a:pPr>
            <a:r>
              <a:rPr lang="en-US" dirty="0">
                <a:sym typeface="Wingdings" panose="05000000000000000000" pitchFamily="2" charset="2"/>
              </a:rPr>
              <a:t>The autonomic nervous system:</a:t>
            </a:r>
          </a:p>
          <a:p>
            <a:pPr marL="1143000" lvl="1" indent="-457200">
              <a:buFont typeface="Wingdings" panose="05000000000000000000" pitchFamily="2" charset="2"/>
              <a:buChar char="à"/>
            </a:pPr>
            <a:r>
              <a:rPr lang="en-US" dirty="0" err="1">
                <a:sym typeface="Wingdings" panose="05000000000000000000" pitchFamily="2" charset="2"/>
              </a:rPr>
              <a:t>Sympathic</a:t>
            </a:r>
            <a:endParaRPr lang="en-US" dirty="0">
              <a:sym typeface="Wingdings" panose="05000000000000000000" pitchFamily="2" charset="2"/>
            </a:endParaRPr>
          </a:p>
          <a:p>
            <a:pPr marL="1143000" lvl="1" indent="-457200">
              <a:buFont typeface="Wingdings" panose="05000000000000000000" pitchFamily="2" charset="2"/>
              <a:buChar char="à"/>
            </a:pPr>
            <a:r>
              <a:rPr lang="en-US" dirty="0" err="1">
                <a:sym typeface="Wingdings" panose="05000000000000000000" pitchFamily="2" charset="2"/>
              </a:rPr>
              <a:t>Parasympathic</a:t>
            </a:r>
            <a:endParaRPr lang="en-US" dirty="0">
              <a:sym typeface="Wingdings" panose="05000000000000000000" pitchFamily="2" charset="2"/>
            </a:endParaRPr>
          </a:p>
          <a:p>
            <a:pPr marL="1143000" lvl="1" indent="-457200">
              <a:buFont typeface="Wingdings" panose="05000000000000000000" pitchFamily="2" charset="2"/>
              <a:buChar char="à"/>
            </a:pPr>
            <a:r>
              <a:rPr lang="en-US" dirty="0">
                <a:sym typeface="Wingdings" panose="05000000000000000000" pitchFamily="2" charset="2"/>
              </a:rPr>
              <a:t>Enteric</a:t>
            </a:r>
          </a:p>
          <a:p>
            <a:pPr marL="1600200" lvl="2" indent="-457200">
              <a:buFont typeface="Wingdings" panose="05000000000000000000" pitchFamily="2" charset="2"/>
              <a:buChar char="à"/>
            </a:pPr>
            <a:endParaRPr lang="en-US" dirty="0">
              <a:sym typeface="Wingdings" panose="05000000000000000000" pitchFamily="2" charset="2"/>
            </a:endParaRPr>
          </a:p>
          <a:p>
            <a:pPr marL="1600200" lvl="2" indent="-457200">
              <a:buFont typeface="Wingdings" panose="05000000000000000000" pitchFamily="2" charset="2"/>
              <a:buChar char="à"/>
            </a:pPr>
            <a:r>
              <a:rPr lang="en-US" dirty="0">
                <a:sym typeface="Wingdings" panose="05000000000000000000" pitchFamily="2" charset="2"/>
              </a:rPr>
              <a:t>But that’s where we leave off for now, let’s look at the robot regarding actions!</a:t>
            </a:r>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F8728D24-3FEB-BC87-2950-3106B9CCA89E}"/>
              </a:ext>
            </a:extLst>
          </p:cNvPr>
          <p:cNvSpPr>
            <a:spLocks noGrp="1"/>
          </p:cNvSpPr>
          <p:nvPr>
            <p:ph type="title"/>
          </p:nvPr>
        </p:nvSpPr>
        <p:spPr/>
        <p:txBody>
          <a:bodyPr/>
          <a:lstStyle/>
          <a:p>
            <a:r>
              <a:rPr lang="en-US" dirty="0"/>
              <a:t>What action to take?</a:t>
            </a:r>
          </a:p>
        </p:txBody>
      </p:sp>
      <p:pic>
        <p:nvPicPr>
          <p:cNvPr id="2050" name="Picture 2">
            <a:extLst>
              <a:ext uri="{FF2B5EF4-FFF2-40B4-BE49-F238E27FC236}">
                <a16:creationId xmlns:a16="http://schemas.microsoft.com/office/drawing/2014/main" id="{C303110B-3787-F2B5-6B10-C2A8F7D7F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221" y="412477"/>
            <a:ext cx="3926224" cy="5446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wall, indoor, floor&#10;&#10;Description automatically generated">
            <a:extLst>
              <a:ext uri="{FF2B5EF4-FFF2-40B4-BE49-F238E27FC236}">
                <a16:creationId xmlns:a16="http://schemas.microsoft.com/office/drawing/2014/main" id="{FE510447-3BF0-D948-4998-34303E6AC1C1}"/>
              </a:ext>
            </a:extLst>
          </p:cNvPr>
          <p:cNvPicPr>
            <a:picLocks noChangeAspect="1"/>
          </p:cNvPicPr>
          <p:nvPr/>
        </p:nvPicPr>
        <p:blipFill>
          <a:blip r:embed="rId4"/>
          <a:stretch>
            <a:fillRect/>
          </a:stretch>
        </p:blipFill>
        <p:spPr>
          <a:xfrm>
            <a:off x="4388579" y="3752639"/>
            <a:ext cx="3237340" cy="1843390"/>
          </a:xfrm>
          <a:prstGeom prst="rect">
            <a:avLst/>
          </a:prstGeom>
        </p:spPr>
      </p:pic>
    </p:spTree>
    <p:extLst>
      <p:ext uri="{BB962C8B-B14F-4D97-AF65-F5344CB8AC3E}">
        <p14:creationId xmlns:p14="http://schemas.microsoft.com/office/powerpoint/2010/main" val="36704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GB" dirty="0"/>
              <a:t>Questions?</a:t>
            </a:r>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155180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46D66-DE81-750B-4ED3-BEB939C9980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00BC7163-A465-DA98-36A3-0D8B13F78F7A}"/>
              </a:ext>
            </a:extLst>
          </p:cNvPr>
          <p:cNvSpPr>
            <a:spLocks noGrp="1"/>
          </p:cNvSpPr>
          <p:nvPr>
            <p:ph sz="quarter" idx="15"/>
          </p:nvPr>
        </p:nvSpPr>
        <p:spPr/>
        <p:txBody>
          <a:bodyPr/>
          <a:lstStyle/>
          <a:p>
            <a:r>
              <a:rPr lang="en-US" b="0" i="0" dirty="0">
                <a:solidFill>
                  <a:srgbClr val="353740"/>
                </a:solidFill>
                <a:effectLst/>
                <a:latin typeface="ColfaxAI"/>
              </a:rPr>
              <a:t>The ability to identify, process, and comprehend the critical elements of information about what is happening</a:t>
            </a:r>
            <a:endParaRPr lang="en-US" dirty="0"/>
          </a:p>
          <a:p>
            <a:r>
              <a:rPr lang="en-US" dirty="0"/>
              <a:t>Types:</a:t>
            </a:r>
          </a:p>
          <a:p>
            <a:pPr lvl="1"/>
            <a:r>
              <a:rPr lang="en-US" dirty="0"/>
              <a:t>Conscious</a:t>
            </a:r>
          </a:p>
          <a:p>
            <a:pPr lvl="1"/>
            <a:r>
              <a:rPr lang="en-US" dirty="0"/>
              <a:t>Subconscious </a:t>
            </a:r>
          </a:p>
        </p:txBody>
      </p:sp>
      <p:sp>
        <p:nvSpPr>
          <p:cNvPr id="4" name="Title 3">
            <a:extLst>
              <a:ext uri="{FF2B5EF4-FFF2-40B4-BE49-F238E27FC236}">
                <a16:creationId xmlns:a16="http://schemas.microsoft.com/office/drawing/2014/main" id="{2E39A329-1734-BC73-4042-ECCB1FFC6AC9}"/>
              </a:ext>
            </a:extLst>
          </p:cNvPr>
          <p:cNvSpPr>
            <a:spLocks noGrp="1"/>
          </p:cNvSpPr>
          <p:nvPr>
            <p:ph type="title"/>
          </p:nvPr>
        </p:nvSpPr>
        <p:spPr/>
        <p:txBody>
          <a:bodyPr/>
          <a:lstStyle/>
          <a:p>
            <a:r>
              <a:rPr lang="en-US" dirty="0"/>
              <a:t>What is situational awareness?</a:t>
            </a:r>
          </a:p>
        </p:txBody>
      </p:sp>
    </p:spTree>
    <p:extLst>
      <p:ext uri="{BB962C8B-B14F-4D97-AF65-F5344CB8AC3E}">
        <p14:creationId xmlns:p14="http://schemas.microsoft.com/office/powerpoint/2010/main" val="25595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5" name="Picture 4">
            <a:extLst>
              <a:ext uri="{FF2B5EF4-FFF2-40B4-BE49-F238E27FC236}">
                <a16:creationId xmlns:a16="http://schemas.microsoft.com/office/drawing/2014/main" id="{DD3FE3B8-A631-0F9C-0FA7-E0278849996A}"/>
              </a:ext>
            </a:extLst>
          </p:cNvPr>
          <p:cNvPicPr>
            <a:picLocks noChangeAspect="1"/>
          </p:cNvPicPr>
          <p:nvPr/>
        </p:nvPicPr>
        <p:blipFill>
          <a:blip r:embed="rId3"/>
          <a:stretch>
            <a:fillRect/>
          </a:stretch>
        </p:blipFill>
        <p:spPr>
          <a:xfrm>
            <a:off x="1826851" y="1395354"/>
            <a:ext cx="9144000" cy="4491000"/>
          </a:xfrm>
          <a:prstGeom prst="rect">
            <a:avLst/>
          </a:prstGeom>
        </p:spPr>
      </p:pic>
    </p:spTree>
    <p:extLst>
      <p:ext uri="{BB962C8B-B14F-4D97-AF65-F5344CB8AC3E}">
        <p14:creationId xmlns:p14="http://schemas.microsoft.com/office/powerpoint/2010/main" val="191651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3" name="Picture 2" descr="Screen Shot 2016-02-02 at 8.36.26 PM.png">
            <a:extLst>
              <a:ext uri="{FF2B5EF4-FFF2-40B4-BE49-F238E27FC236}">
                <a16:creationId xmlns:a16="http://schemas.microsoft.com/office/drawing/2014/main" id="{E561EF8A-F06D-ED5C-B910-80C1CC882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9" y="1142931"/>
            <a:ext cx="6039199" cy="4866695"/>
          </a:xfrm>
          <a:prstGeom prst="rect">
            <a:avLst/>
          </a:prstGeom>
        </p:spPr>
      </p:pic>
    </p:spTree>
    <p:extLst>
      <p:ext uri="{BB962C8B-B14F-4D97-AF65-F5344CB8AC3E}">
        <p14:creationId xmlns:p14="http://schemas.microsoft.com/office/powerpoint/2010/main" val="379793441"/>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486</TotalTime>
  <Words>1617</Words>
  <Application>Microsoft Office PowerPoint</Application>
  <PresentationFormat>Widescreen</PresentationFormat>
  <Paragraphs>187</Paragraphs>
  <Slides>26</Slides>
  <Notes>6</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BlinkMacSystemFont</vt:lpstr>
      <vt:lpstr>Calibri</vt:lpstr>
      <vt:lpstr>ColfaxAI</vt:lpstr>
      <vt:lpstr>Inter Var</vt:lpstr>
      <vt:lpstr>Lato</vt:lpstr>
      <vt:lpstr>Open Sans</vt:lpstr>
      <vt:lpstr>Open Sans Semibold</vt:lpstr>
      <vt:lpstr>Open Sans Semibold</vt:lpstr>
      <vt:lpstr>Roboto-Slab</vt:lpstr>
      <vt:lpstr>Wingdings</vt:lpstr>
      <vt:lpstr>TITLE SIDE</vt:lpstr>
      <vt:lpstr>TEXT SLIDE</vt:lpstr>
      <vt:lpstr>Cognition Fundamentals: Decision-making &amp; Actions</vt:lpstr>
      <vt:lpstr>What we learn and why</vt:lpstr>
      <vt:lpstr>What is situational awareness?</vt:lpstr>
      <vt:lpstr>Conscious situational awareness?</vt:lpstr>
      <vt:lpstr>How do I achieve situational awareness</vt:lpstr>
      <vt:lpstr>Working Memory for Perception</vt:lpstr>
      <vt:lpstr>Central executive</vt:lpstr>
      <vt:lpstr>Executive Functions</vt:lpstr>
      <vt:lpstr>Executive Functions</vt:lpstr>
      <vt:lpstr>Multisensory Challenges</vt:lpstr>
      <vt:lpstr>Rubber Hand Illusion</vt:lpstr>
      <vt:lpstr>Conditional Probabilities</vt:lpstr>
      <vt:lpstr>Conditional Probabilities</vt:lpstr>
      <vt:lpstr>Monty Hall Problem</vt:lpstr>
      <vt:lpstr>Conditional Probabilites</vt:lpstr>
      <vt:lpstr>LTM: Familiarity vs. Recollection</vt:lpstr>
      <vt:lpstr>Familiarity vs. Recollection: The DPSD and CDP Models</vt:lpstr>
      <vt:lpstr>What is decision-making?</vt:lpstr>
      <vt:lpstr>PowerPoint Presentation</vt:lpstr>
      <vt:lpstr>Rewards &amp; Motivation</vt:lpstr>
      <vt:lpstr>Reinforcement Learning</vt:lpstr>
      <vt:lpstr>Active Sampling</vt:lpstr>
      <vt:lpstr>Decision chains for sampling and action</vt:lpstr>
      <vt:lpstr>Information gain/Reduction of Uncertainty</vt:lpstr>
      <vt:lpstr>What action to take?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92</cp:revision>
  <dcterms:created xsi:type="dcterms:W3CDTF">2022-09-13T13:06:59Z</dcterms:created>
  <dcterms:modified xsi:type="dcterms:W3CDTF">2022-12-14T23:27:37Z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